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notesMasterIdLst>
    <p:notesMasterId r:id="rId10"/>
  </p:notesMasterIdLst>
  <p:sldIdLst>
    <p:sldId id="256" r:id="rId2"/>
    <p:sldId id="258" r:id="rId3"/>
    <p:sldId id="272" r:id="rId4"/>
    <p:sldId id="259" r:id="rId5"/>
    <p:sldId id="267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549"/>
  </p:normalViewPr>
  <p:slideViewPr>
    <p:cSldViewPr snapToGrid="0">
      <p:cViewPr>
        <p:scale>
          <a:sx n="60" d="100"/>
          <a:sy n="60" d="100"/>
        </p:scale>
        <p:origin x="2656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2D757-846F-3443-8C9B-A32076DC1CB9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B6B70-8F28-334D-85A2-36F3A211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2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D3142"/>
                </a:solidFill>
                <a:effectLst/>
                <a:latin typeface="-apple-system"/>
              </a:rPr>
              <a:t>An H-bridge is a simple circuit that lets you control a DC motor to go backward or forward.</a:t>
            </a:r>
          </a:p>
          <a:p>
            <a:pPr algn="l"/>
            <a:r>
              <a:rPr lang="en-US" b="0" i="0" dirty="0">
                <a:solidFill>
                  <a:srgbClr val="2D3142"/>
                </a:solidFill>
                <a:effectLst/>
                <a:latin typeface="-apple-system"/>
              </a:rPr>
              <a:t>You normally use it with a microcontroller, such as an Arduino, to control motors.</a:t>
            </a:r>
          </a:p>
          <a:p>
            <a:pPr algn="l"/>
            <a:r>
              <a:rPr lang="en-US" b="0" i="0" dirty="0">
                <a:solidFill>
                  <a:srgbClr val="2D3142"/>
                </a:solidFill>
                <a:effectLst/>
                <a:latin typeface="-apple-system"/>
              </a:rPr>
              <a:t>When you can control two motors to go either forward or backward – you can build yourself a robot!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B6B70-8F28-334D-85A2-36F3A2114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8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8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17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14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93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4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6272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9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2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15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3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5YuILUlfGs?start=379&amp;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ideo 15" descr="3D Machine Parts">
            <a:extLst>
              <a:ext uri="{FF2B5EF4-FFF2-40B4-BE49-F238E27FC236}">
                <a16:creationId xmlns:a16="http://schemas.microsoft.com/office/drawing/2014/main" id="{A40C3278-5F67-1A6F-A64D-9C01D3A93A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r="1" b="285"/>
          <a:stretch/>
        </p:blipFill>
        <p:spPr>
          <a:xfrm>
            <a:off x="361507" y="1059374"/>
            <a:ext cx="11249245" cy="4808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F04BB-F4CC-E09D-A79C-AD8098499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7728" y="154199"/>
            <a:ext cx="6863779" cy="638388"/>
          </a:xfrm>
        </p:spPr>
        <p:txBody>
          <a:bodyPr anchor="b">
            <a:noAutofit/>
          </a:bodyPr>
          <a:lstStyle/>
          <a:p>
            <a:pPr algn="l"/>
            <a:r>
              <a:rPr lang="en-US" sz="44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PCB DESIGN</a:t>
            </a:r>
            <a:endParaRPr lang="en-US" sz="4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A4EA7-AD74-4744-764C-E2CEB07B4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8983" y="6136896"/>
            <a:ext cx="5488124" cy="421540"/>
          </a:xfrm>
        </p:spPr>
        <p:txBody>
          <a:bodyPr anchor="t">
            <a:normAutofit/>
          </a:bodyPr>
          <a:lstStyle/>
          <a:p>
            <a:pPr algn="l"/>
            <a:r>
              <a:rPr lang="en-US" sz="1800" dirty="0">
                <a:solidFill>
                  <a:schemeClr val="tx2"/>
                </a:solidFill>
              </a:rPr>
              <a:t>Sepideh Mohammadi, PhD in Computer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9EEA9-41FC-DBAD-8415-6F8E392B852D}"/>
              </a:ext>
            </a:extLst>
          </p:cNvPr>
          <p:cNvSpPr txBox="1"/>
          <p:nvPr/>
        </p:nvSpPr>
        <p:spPr>
          <a:xfrm>
            <a:off x="5699051" y="16799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02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6B0EF4-46FA-47D2-5FDF-75FC16FDA66D}"/>
              </a:ext>
            </a:extLst>
          </p:cNvPr>
          <p:cNvSpPr/>
          <p:nvPr/>
        </p:nvSpPr>
        <p:spPr>
          <a:xfrm>
            <a:off x="509285" y="335665"/>
            <a:ext cx="6435525" cy="659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u="none" strike="noStrike" dirty="0">
              <a:solidFill>
                <a:srgbClr val="783F0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0" i="0" u="none" strike="noStrike" dirty="0">
                <a:solidFill>
                  <a:srgbClr val="783F0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Printed Circuit Board (PCB)?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F5B50E-DA1A-18DC-C996-1C8C5CECF718}"/>
              </a:ext>
            </a:extLst>
          </p:cNvPr>
          <p:cNvSpPr/>
          <p:nvPr/>
        </p:nvSpPr>
        <p:spPr>
          <a:xfrm>
            <a:off x="868101" y="1539433"/>
            <a:ext cx="10185722" cy="4734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A1F3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PCBs are the internal components that transmit electrical signals through electronic devices.</a:t>
            </a:r>
          </a:p>
          <a:p>
            <a:pPr algn="l" rtl="0"/>
            <a:endParaRPr lang="en-US" sz="2800" b="0" i="0" u="none" strike="noStrike" dirty="0">
              <a:solidFill>
                <a:srgbClr val="0A1F3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A1F3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electricity is the lifeblood of electronics, printed circuit boards are the vital internal organs.</a:t>
            </a:r>
            <a:endParaRPr lang="en-US" sz="2800" b="0" i="0" u="none" strike="noStrike" dirty="0">
              <a:solidFill>
                <a:srgbClr val="AF7B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0A1F34"/>
              </a:solidFill>
              <a:effectLst/>
              <a:latin typeface="Roboto" panose="02000000000000000000" pitchFamily="2" charset="0"/>
            </a:endParaRPr>
          </a:p>
          <a:p>
            <a:pPr algn="l" rtl="0"/>
            <a:endParaRPr lang="en-US" dirty="0">
              <a:solidFill>
                <a:srgbClr val="0A1F34"/>
              </a:solidFill>
              <a:latin typeface="Roboto" panose="02000000000000000000" pitchFamily="2" charset="0"/>
            </a:endParaRPr>
          </a:p>
          <a:p>
            <a:pPr algn="l" rtl="0"/>
            <a:endParaRPr lang="en-US" sz="1800" b="0" i="0" u="none" strike="noStrike" dirty="0">
              <a:solidFill>
                <a:srgbClr val="0A1F34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From Idea to Schematic to PCB - How to do it easily!">
            <a:hlinkClick r:id="" action="ppaction://media"/>
            <a:extLst>
              <a:ext uri="{FF2B5EF4-FFF2-40B4-BE49-F238E27FC236}">
                <a16:creationId xmlns:a16="http://schemas.microsoft.com/office/drawing/2014/main" id="{307438EB-AF38-5939-6C59-0908345E36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9098" y="397268"/>
            <a:ext cx="10972800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F230A5-7F47-A912-44C6-19D09AEEC273}"/>
              </a:ext>
            </a:extLst>
          </p:cNvPr>
          <p:cNvSpPr/>
          <p:nvPr/>
        </p:nvSpPr>
        <p:spPr>
          <a:xfrm>
            <a:off x="509285" y="335665"/>
            <a:ext cx="6435525" cy="659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0" i="0" u="none" strike="noStrike" dirty="0">
              <a:solidFill>
                <a:srgbClr val="783F0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0" i="0" u="none" strike="noStrike" dirty="0">
                <a:solidFill>
                  <a:srgbClr val="783F0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design a PCB boards?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4FBE2-917F-79F4-F9D1-41EFF7DB2EF1}"/>
              </a:ext>
            </a:extLst>
          </p:cNvPr>
          <p:cNvSpPr/>
          <p:nvPr/>
        </p:nvSpPr>
        <p:spPr>
          <a:xfrm>
            <a:off x="572946" y="1284790"/>
            <a:ext cx="6308202" cy="1122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1: Design the Schematic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a circuit diagram showing all components and their connections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A3E568-0A4D-C068-A1F4-15EDD751EDB8}"/>
              </a:ext>
            </a:extLst>
          </p:cNvPr>
          <p:cNvSpPr/>
          <p:nvPr/>
        </p:nvSpPr>
        <p:spPr>
          <a:xfrm>
            <a:off x="572946" y="2476980"/>
            <a:ext cx="6308202" cy="1122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2: Convert to PCB Layout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 components on a virtual board, connect traces, and ensure proper spacing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F49E1-F83A-9A27-0C46-5B2410F3B353}"/>
              </a:ext>
            </a:extLst>
          </p:cNvPr>
          <p:cNvSpPr/>
          <p:nvPr/>
        </p:nvSpPr>
        <p:spPr>
          <a:xfrm>
            <a:off x="572946" y="3808070"/>
            <a:ext cx="6308202" cy="1122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3: Manufacture the Board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Gerber files to a PCB manufacturer or create the board manually (e.g., etching)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1906-269B-8FEE-8B5E-E60263D0D1B8}"/>
              </a:ext>
            </a:extLst>
          </p:cNvPr>
          <p:cNvSpPr/>
          <p:nvPr/>
        </p:nvSpPr>
        <p:spPr>
          <a:xfrm>
            <a:off x="572946" y="5139160"/>
            <a:ext cx="6308202" cy="1122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4: Assemble Components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older components onto the board and test the circuit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6C7AA-843E-AB00-A28F-3D9281640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019" y="551554"/>
            <a:ext cx="3351171" cy="1466472"/>
          </a:xfrm>
          <a:prstGeom prst="rect">
            <a:avLst/>
          </a:prstGeom>
        </p:spPr>
      </p:pic>
      <p:pic>
        <p:nvPicPr>
          <p:cNvPr id="7" name="Picture 6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6D6F0F8D-BCBE-AFF5-D8E7-8B657F78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814" y="2227527"/>
            <a:ext cx="3270376" cy="1825527"/>
          </a:xfrm>
          <a:prstGeom prst="rect">
            <a:avLst/>
          </a:prstGeom>
        </p:spPr>
      </p:pic>
      <p:pic>
        <p:nvPicPr>
          <p:cNvPr id="12" name="Picture 11" descr="A blue circuit board with white text and black and grey objects&#10;&#10;Description automatically generated">
            <a:extLst>
              <a:ext uri="{FF2B5EF4-FFF2-40B4-BE49-F238E27FC236}">
                <a16:creationId xmlns:a16="http://schemas.microsoft.com/office/drawing/2014/main" id="{40F1DFA7-7C8B-D3F3-6E03-B876B8F11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26" y="4531915"/>
            <a:ext cx="3239564" cy="17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9EDDB-EC52-2B6E-732D-C8B08E33C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B479C2-70AB-44B6-3DC9-C8AFFBB78E19}"/>
              </a:ext>
            </a:extLst>
          </p:cNvPr>
          <p:cNvSpPr/>
          <p:nvPr/>
        </p:nvSpPr>
        <p:spPr>
          <a:xfrm>
            <a:off x="632068" y="3895608"/>
            <a:ext cx="6435525" cy="659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0" i="0" u="none" strike="noStrike" dirty="0"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Companies Manufacture PCBs</a:t>
            </a:r>
            <a:r>
              <a:rPr lang="en-US" sz="24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?</a:t>
            </a:r>
            <a:br>
              <a:rPr lang="en-US" sz="24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20C0D6-F8D8-C3F5-94DB-04948000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50" y="4992110"/>
            <a:ext cx="3423803" cy="1283926"/>
          </a:xfrm>
          <a:prstGeom prst="rect">
            <a:avLst/>
          </a:prstGeom>
        </p:spPr>
      </p:pic>
      <p:pic>
        <p:nvPicPr>
          <p:cNvPr id="11" name="Picture 10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99CDD4F8-0A71-0AEA-9F0A-AEAF102E8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57" y="5117601"/>
            <a:ext cx="3591149" cy="11584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4751E9-AA38-B34A-819A-D789835E4B02}"/>
              </a:ext>
            </a:extLst>
          </p:cNvPr>
          <p:cNvSpPr/>
          <p:nvPr/>
        </p:nvSpPr>
        <p:spPr>
          <a:xfrm>
            <a:off x="632069" y="314830"/>
            <a:ext cx="6435525" cy="659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0" i="0" u="none" strike="noStrike" dirty="0">
              <a:solidFill>
                <a:srgbClr val="783F0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Software for PCB Design</a:t>
            </a:r>
            <a:r>
              <a:rPr lang="en-US" sz="2400" b="0" i="0" u="none" strike="noStrike" dirty="0">
                <a:solidFill>
                  <a:srgbClr val="783F0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29BEE1-54BB-9B82-8E51-4DC1A5BFB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763" y="1484349"/>
            <a:ext cx="2864361" cy="1381928"/>
          </a:xfrm>
          <a:prstGeom prst="rect">
            <a:avLst/>
          </a:prstGeom>
        </p:spPr>
      </p:pic>
      <p:pic>
        <p:nvPicPr>
          <p:cNvPr id="16" name="Picture 15" descr="A blue sign with white text&#10;&#10;Description automatically generated">
            <a:extLst>
              <a:ext uri="{FF2B5EF4-FFF2-40B4-BE49-F238E27FC236}">
                <a16:creationId xmlns:a16="http://schemas.microsoft.com/office/drawing/2014/main" id="{ABB63256-85A0-CD0B-6496-EB55C7B4D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111" y="1484348"/>
            <a:ext cx="3523042" cy="13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1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D239D-3031-30EE-6F71-B9CEC52DE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D62895-0C54-EE02-C80B-E1EAD6E6C1E6}"/>
              </a:ext>
            </a:extLst>
          </p:cNvPr>
          <p:cNvSpPr/>
          <p:nvPr/>
        </p:nvSpPr>
        <p:spPr>
          <a:xfrm>
            <a:off x="509286" y="335665"/>
            <a:ext cx="3633224" cy="659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0" i="0" u="none" strike="noStrike" dirty="0">
              <a:solidFill>
                <a:srgbClr val="783F0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783F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today</a:t>
            </a:r>
            <a:r>
              <a:rPr lang="en-US" sz="2400" b="0" i="0" u="none" strike="noStrike" dirty="0">
                <a:solidFill>
                  <a:srgbClr val="783F0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9FAC7-ADC4-D53E-8655-D822DBC8226A}"/>
              </a:ext>
            </a:extLst>
          </p:cNvPr>
          <p:cNvSpPr/>
          <p:nvPr/>
        </p:nvSpPr>
        <p:spPr>
          <a:xfrm>
            <a:off x="423398" y="1669933"/>
            <a:ext cx="6308202" cy="1122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1: </a:t>
            </a:r>
            <a:r>
              <a:rPr lang="en-US" sz="2000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Drawing Schematics in EASYEDA</a:t>
            </a:r>
            <a:endParaRPr lang="en-US" sz="2000" b="0" i="0" u="none" strike="noStrike" dirty="0"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Add components, connect with wires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322B0-7F20-AA35-FDB8-045C55334C93}"/>
              </a:ext>
            </a:extLst>
          </p:cNvPr>
          <p:cNvSpPr/>
          <p:nvPr/>
        </p:nvSpPr>
        <p:spPr>
          <a:xfrm>
            <a:off x="6435038" y="369058"/>
            <a:ext cx="4685099" cy="847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b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</a:br>
            <a:endParaRPr lang="en-US" sz="2000" b="1" i="0" u="none" strike="noStrike" dirty="0"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algn="ctr"/>
            <a:r>
              <a:rPr lang="en-US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 a </a:t>
            </a: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H-Bridge</a:t>
            </a:r>
            <a:r>
              <a:rPr lang="en-US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circuit to control a motor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9E3AB5-1808-2BA9-55AB-6F5AB5C55736}"/>
              </a:ext>
            </a:extLst>
          </p:cNvPr>
          <p:cNvSpPr/>
          <p:nvPr/>
        </p:nvSpPr>
        <p:spPr>
          <a:xfrm>
            <a:off x="509286" y="2774771"/>
            <a:ext cx="6308202" cy="1122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  <a:r>
              <a:rPr lang="en-US" sz="2000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 on a Breadboard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Assemble the circuit on a breadboard to test its functionality   and ensure it works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F1F402-9D4B-6752-1C86-C77B78E73404}"/>
              </a:ext>
            </a:extLst>
          </p:cNvPr>
          <p:cNvSpPr/>
          <p:nvPr/>
        </p:nvSpPr>
        <p:spPr>
          <a:xfrm>
            <a:off x="544378" y="3934834"/>
            <a:ext cx="6308202" cy="1122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3: </a:t>
            </a:r>
            <a:r>
              <a:rPr lang="en-US" sz="2000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Solder Components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 and solder the tested components onto the etched PCB.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ABCF02-B9C8-D5F8-0E0D-B5967B0FEB98}"/>
              </a:ext>
            </a:extLst>
          </p:cNvPr>
          <p:cNvSpPr/>
          <p:nvPr/>
        </p:nvSpPr>
        <p:spPr>
          <a:xfrm>
            <a:off x="544378" y="5188067"/>
            <a:ext cx="6308202" cy="1122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4: </a:t>
            </a:r>
            <a:r>
              <a:rPr lang="en-US" sz="2000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 the Final Board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 the soldered PCB for functionality and troubleshoot if needed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 descr="Arrow Right with solid fill">
            <a:extLst>
              <a:ext uri="{FF2B5EF4-FFF2-40B4-BE49-F238E27FC236}">
                <a16:creationId xmlns:a16="http://schemas.microsoft.com/office/drawing/2014/main" id="{B0EE87B8-1A33-BD65-8B04-DAE3E8892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7297" y="400900"/>
            <a:ext cx="659757" cy="659757"/>
          </a:xfrm>
          <a:prstGeom prst="rect">
            <a:avLst/>
          </a:prstGeom>
        </p:spPr>
      </p:pic>
      <p:pic>
        <p:nvPicPr>
          <p:cNvPr id="11" name="Picture 10" descr="A diagram of a circuit&#10;&#10;Description automatically generated">
            <a:extLst>
              <a:ext uri="{FF2B5EF4-FFF2-40B4-BE49-F238E27FC236}">
                <a16:creationId xmlns:a16="http://schemas.microsoft.com/office/drawing/2014/main" id="{9AE40232-13FD-8C06-18CD-D16126785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653" y="3527227"/>
            <a:ext cx="3999126" cy="2463670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F4E078D1-970B-58EE-1A38-5C556290B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380" y="1383273"/>
            <a:ext cx="2535671" cy="19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27762-2DE9-B3D5-64A3-CFA67A60F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79D2BD-B925-0F9B-15BA-87997975A4AD}"/>
              </a:ext>
            </a:extLst>
          </p:cNvPr>
          <p:cNvSpPr/>
          <p:nvPr/>
        </p:nvSpPr>
        <p:spPr>
          <a:xfrm>
            <a:off x="509286" y="335665"/>
            <a:ext cx="4798438" cy="659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0" i="0" u="none" strike="noStrike" dirty="0">
              <a:solidFill>
                <a:srgbClr val="783F0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u="none" strike="noStrike" dirty="0">
                <a:solidFill>
                  <a:srgbClr val="783F0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 TO ARDUINO?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8F167D-B149-08C3-E62F-E40EE8946C24}"/>
              </a:ext>
            </a:extLst>
          </p:cNvPr>
          <p:cNvSpPr/>
          <p:nvPr/>
        </p:nvSpPr>
        <p:spPr>
          <a:xfrm>
            <a:off x="498545" y="2103157"/>
            <a:ext cx="3920594" cy="824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2: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D7 pin connect to Forward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CIRCUIT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37E96-21CC-A497-6988-D4DC5F9F0443}"/>
              </a:ext>
            </a:extLst>
          </p:cNvPr>
          <p:cNvSpPr/>
          <p:nvPr/>
        </p:nvSpPr>
        <p:spPr>
          <a:xfrm>
            <a:off x="509285" y="3022143"/>
            <a:ext cx="4105245" cy="659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3: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 pin connect to Reverse in</a:t>
            </a:r>
          </a:p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CIRCUIT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C93B-3827-E042-AF00-8D70CE856C3F}"/>
              </a:ext>
            </a:extLst>
          </p:cNvPr>
          <p:cNvSpPr/>
          <p:nvPr/>
        </p:nvSpPr>
        <p:spPr>
          <a:xfrm>
            <a:off x="415101" y="3776274"/>
            <a:ext cx="3920594" cy="444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4: </a:t>
            </a:r>
            <a:r>
              <a:rPr lang="en-US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GND to ground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blue circuit board with many small holes&#10;&#10;Description automatically generated with medium confidence">
            <a:extLst>
              <a:ext uri="{FF2B5EF4-FFF2-40B4-BE49-F238E27FC236}">
                <a16:creationId xmlns:a16="http://schemas.microsoft.com/office/drawing/2014/main" id="{165E13F8-99C4-7D01-A59C-940293DD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538" y="4671959"/>
            <a:ext cx="2146300" cy="1714500"/>
          </a:xfrm>
          <a:prstGeom prst="rect">
            <a:avLst/>
          </a:prstGeom>
        </p:spPr>
      </p:pic>
      <p:pic>
        <p:nvPicPr>
          <p:cNvPr id="18" name="Picture 17" descr="A blue electronic board with black and silver components&#10;&#10;Description automatically generated with medium confidence">
            <a:extLst>
              <a:ext uri="{FF2B5EF4-FFF2-40B4-BE49-F238E27FC236}">
                <a16:creationId xmlns:a16="http://schemas.microsoft.com/office/drawing/2014/main" id="{00D4CADD-2C5F-C7B2-4DDD-B9219690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306" y="232470"/>
            <a:ext cx="3308350" cy="2368550"/>
          </a:xfrm>
          <a:prstGeom prst="rect">
            <a:avLst/>
          </a:prstGeom>
        </p:spPr>
      </p:pic>
      <p:pic>
        <p:nvPicPr>
          <p:cNvPr id="20" name="Picture 19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A53D2AD2-0A2B-C849-22E6-478FEBC3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79644" y="2525633"/>
            <a:ext cx="1626089" cy="222171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CBEFA0-D6FB-A078-3A26-BC36D0CF7D15}"/>
              </a:ext>
            </a:extLst>
          </p:cNvPr>
          <p:cNvSpPr/>
          <p:nvPr/>
        </p:nvSpPr>
        <p:spPr>
          <a:xfrm>
            <a:off x="415101" y="1349024"/>
            <a:ext cx="3949698" cy="659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1: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the Arduino IDE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3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7" descr="Close-up of hopscotch on a sidewalk">
            <a:extLst>
              <a:ext uri="{FF2B5EF4-FFF2-40B4-BE49-F238E27FC236}">
                <a16:creationId xmlns:a16="http://schemas.microsoft.com/office/drawing/2014/main" id="{117CE865-C750-AB25-ADE2-2F5F44D3B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097" b="8634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4CA875-267F-1BED-250C-42ECBC6E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4277802"/>
            <a:ext cx="6022449" cy="1622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8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1AE9BB9-7DEF-AB4B-8C41-4DE023821225}">
  <we:reference id="1f4df590-35fc-4b16-a239-39709f9d8a74" version="1.0.0.1" store="EXCatalog" storeType="EXCatalog"/>
  <we:alternateReferences>
    <we:reference id="WA104381063" version="1.0.0.1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1084</TotalTime>
  <Words>333</Words>
  <Application>Microsoft Macintosh PowerPoint</Application>
  <PresentationFormat>Widescreen</PresentationFormat>
  <Paragraphs>42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-apple-system</vt:lpstr>
      <vt:lpstr>-webkit-standard</vt:lpstr>
      <vt:lpstr>Aptos</vt:lpstr>
      <vt:lpstr>Arial</vt:lpstr>
      <vt:lpstr>Calibri</vt:lpstr>
      <vt:lpstr>Roboto</vt:lpstr>
      <vt:lpstr>Rockwell</vt:lpstr>
      <vt:lpstr>Rockwell Condensed</vt:lpstr>
      <vt:lpstr>Rockwell Extra Bold</vt:lpstr>
      <vt:lpstr>Wingdings</vt:lpstr>
      <vt:lpstr>Wood Type</vt:lpstr>
      <vt:lpstr>PCB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Sepideh Mohammadi Bolguri</dc:creator>
  <cp:lastModifiedBy>Sepideh Mohammadi Bolguri</cp:lastModifiedBy>
  <cp:revision>2</cp:revision>
  <dcterms:created xsi:type="dcterms:W3CDTF">2024-11-18T03:44:46Z</dcterms:created>
  <dcterms:modified xsi:type="dcterms:W3CDTF">2024-11-21T18:50:55Z</dcterms:modified>
</cp:coreProperties>
</file>